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293" r:id="rId3"/>
    <p:sldId id="294" r:id="rId4"/>
    <p:sldId id="295" r:id="rId5"/>
    <p:sldId id="296" r:id="rId6"/>
    <p:sldId id="297" r:id="rId7"/>
    <p:sldId id="298" r:id="rId8"/>
    <p:sldId id="299" r:id="rId9"/>
    <p:sldId id="300" r:id="rId10"/>
    <p:sldId id="301" r:id="rId11"/>
    <p:sldId id="302" r:id="rId12"/>
    <p:sldId id="303" r:id="rId13"/>
    <p:sldId id="304" r:id="rId14"/>
    <p:sldId id="305" r:id="rId15"/>
    <p:sldId id="306" r:id="rId16"/>
    <p:sldId id="292"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B0F0"/>
    <a:srgbClr val="4058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51" autoAdjust="0"/>
    <p:restoredTop sz="86318" autoAdjust="0"/>
  </p:normalViewPr>
  <p:slideViewPr>
    <p:cSldViewPr snapToGrid="0">
      <p:cViewPr varScale="1">
        <p:scale>
          <a:sx n="98" d="100"/>
          <a:sy n="98" d="100"/>
        </p:scale>
        <p:origin x="732"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a:t>Spring 2020 All Campus Meeting</a:t>
            </a: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A46A204-39D0-44FA-96B1-EFA3AE5C1E47}" type="datetimeFigureOut">
              <a:rPr lang="en-US" smtClean="0"/>
              <a:t>11/9/2023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7467AB-0037-4A83-94FC-41BD23907E2B}" type="slidenum">
              <a:rPr lang="en-US" smtClean="0"/>
              <a:t>‹#›</a:t>
            </a:fld>
            <a:endParaRPr lang="en-US"/>
          </a:p>
        </p:txBody>
      </p:sp>
    </p:spTree>
    <p:extLst>
      <p:ext uri="{BB962C8B-B14F-4D97-AF65-F5344CB8AC3E}">
        <p14:creationId xmlns:p14="http://schemas.microsoft.com/office/powerpoint/2010/main" val="271586208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a:t>Spring 2020 All Campus Meeting</a:t>
            </a: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33211CE-1A9B-4549-AC1C-5342F9B7D7F5}" type="datetimeFigureOut">
              <a:rPr lang="en-US" smtClean="0"/>
              <a:t>11/9/2023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124051B-4D32-45DC-967C-79CD4973E33E}" type="slidenum">
              <a:rPr lang="en-US" smtClean="0"/>
              <a:t>‹#›</a:t>
            </a:fld>
            <a:endParaRPr lang="en-US"/>
          </a:p>
        </p:txBody>
      </p:sp>
    </p:spTree>
    <p:extLst>
      <p:ext uri="{BB962C8B-B14F-4D97-AF65-F5344CB8AC3E}">
        <p14:creationId xmlns:p14="http://schemas.microsoft.com/office/powerpoint/2010/main" val="300279964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24051B-4D32-45DC-967C-79CD4973E33E}" type="slidenum">
              <a:rPr lang="en-US" smtClean="0"/>
              <a:t>1</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4033799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10</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637002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11</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15865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12</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409408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13</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86848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14</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712507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15</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4054314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50569" y="4734229"/>
            <a:ext cx="5608320" cy="3660458"/>
          </a:xfrm>
        </p:spPr>
        <p:txBody>
          <a:bodyPr/>
          <a:lstStyle/>
          <a:p>
            <a:endParaRPr lang="en-US" sz="1800" dirty="0"/>
          </a:p>
        </p:txBody>
      </p:sp>
      <p:sp>
        <p:nvSpPr>
          <p:cNvPr id="4" name="Slide Number Placeholder 3"/>
          <p:cNvSpPr>
            <a:spLocks noGrp="1"/>
          </p:cNvSpPr>
          <p:nvPr>
            <p:ph type="sldNum" sz="quarter" idx="5"/>
          </p:nvPr>
        </p:nvSpPr>
        <p:spPr/>
        <p:txBody>
          <a:bodyPr/>
          <a:lstStyle/>
          <a:p>
            <a:fld id="{4124051B-4D32-45DC-967C-79CD4973E33E}" type="slidenum">
              <a:rPr lang="en-US" smtClean="0"/>
              <a:t>16</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71722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2</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27769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3</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67353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4</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4264765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5</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371864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6</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446356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7</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50243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8</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552762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9</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60834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7C3E-5C39-453E-B423-A98A343B4F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BB9D63-A920-45BD-A6BB-92352EEE38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50C23D-08D8-46E7-93E1-08411765641B}"/>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5" name="Footer Placeholder 4">
            <a:extLst>
              <a:ext uri="{FF2B5EF4-FFF2-40B4-BE49-F238E27FC236}">
                <a16:creationId xmlns:a16="http://schemas.microsoft.com/office/drawing/2014/main" id="{0BE3939E-87BC-46CA-B939-CAD301BCBF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FC45A1-7436-49F2-AA9D-0ED2BC1DEBFB}"/>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84853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FE287-AC2A-4C09-B31D-511610A65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54AD1D-4D68-4BCC-80E2-189A60042B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A9AB8-B6E8-4736-A247-6A4B1B4F9A01}"/>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5" name="Footer Placeholder 4">
            <a:extLst>
              <a:ext uri="{FF2B5EF4-FFF2-40B4-BE49-F238E27FC236}">
                <a16:creationId xmlns:a16="http://schemas.microsoft.com/office/drawing/2014/main" id="{FD098653-55F3-4434-B6CD-27DF5C4E6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D2210F-7D45-45C4-B016-12C3E0E7A24C}"/>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4200418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EDEED2-B8A6-411D-9A30-A520D52D46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866A1A-4C7E-41C3-A43B-4743D262D3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BCCEA8-A545-4371-9A95-919D5EFBAE68}"/>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5" name="Footer Placeholder 4">
            <a:extLst>
              <a:ext uri="{FF2B5EF4-FFF2-40B4-BE49-F238E27FC236}">
                <a16:creationId xmlns:a16="http://schemas.microsoft.com/office/drawing/2014/main" id="{E808A41F-197B-40C8-BF33-058B7ACDEE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4455C-9F5E-4450-8C80-141AD9C2D574}"/>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52463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6F5C-15A3-48F0-B732-47A5D8CA3C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B0118-5052-483F-A2DE-E7485FC9D6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89A81-25B0-4F0F-B26D-FF35E89686F1}"/>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5" name="Footer Placeholder 4">
            <a:extLst>
              <a:ext uri="{FF2B5EF4-FFF2-40B4-BE49-F238E27FC236}">
                <a16:creationId xmlns:a16="http://schemas.microsoft.com/office/drawing/2014/main" id="{891DBAEB-0A17-4218-90CE-4CDB6D4A8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8ECBE3-502E-4F6D-BF4D-BCF6FAF787F1}"/>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2341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07C97-7816-4DF8-BA4C-BC8C4B1F93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9C4F16-70F4-4BF4-AB7E-57513AF07D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566B56-6221-4BAB-8F0E-038CB85BF0D6}"/>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5" name="Footer Placeholder 4">
            <a:extLst>
              <a:ext uri="{FF2B5EF4-FFF2-40B4-BE49-F238E27FC236}">
                <a16:creationId xmlns:a16="http://schemas.microsoft.com/office/drawing/2014/main" id="{5FFCD2F4-9CA3-465C-82DA-C18A7C890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00EB5-7D60-4C75-84AB-9F7CD2ECCEF3}"/>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28908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723B7-BF8B-4EB4-B7B9-036DCA900E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E747D5-3D15-4849-918D-CDBD4FFD6E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E3FA86-B57E-4872-82AF-9D2BCFD97C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FF6B7C-5BA2-4351-AF77-0F47F71AD718}"/>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6" name="Footer Placeholder 5">
            <a:extLst>
              <a:ext uri="{FF2B5EF4-FFF2-40B4-BE49-F238E27FC236}">
                <a16:creationId xmlns:a16="http://schemas.microsoft.com/office/drawing/2014/main" id="{530E94A5-E2F5-4B44-9577-A390524E81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DBE74-24B4-4714-B012-00CC5DA660F8}"/>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431259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5D41-A343-4952-97FC-5576EF18C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EFDAF2-02A5-41A3-9C21-88A8ED063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507DD6-39DD-49F0-A6CF-A95DBD5107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C07035-94D1-49A0-B111-8B31B0F436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8BBBA8-1F7E-4861-BEE6-E95A8D1B95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3B5A8A-54E7-4EF1-8D5D-5C55E7346328}"/>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8" name="Footer Placeholder 7">
            <a:extLst>
              <a:ext uri="{FF2B5EF4-FFF2-40B4-BE49-F238E27FC236}">
                <a16:creationId xmlns:a16="http://schemas.microsoft.com/office/drawing/2014/main" id="{9101FF35-D0E2-415D-8FAC-2A75A3167D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522638-9932-4007-85F8-086D36B00A9F}"/>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3883669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5019-7CFF-4E7D-9CE0-3C7E7C27DD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9246C5-69F8-4B09-AA30-3AB8FC610377}"/>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4" name="Footer Placeholder 3">
            <a:extLst>
              <a:ext uri="{FF2B5EF4-FFF2-40B4-BE49-F238E27FC236}">
                <a16:creationId xmlns:a16="http://schemas.microsoft.com/office/drawing/2014/main" id="{AB5CAD67-F7FC-4C34-9EC7-568FD33CC5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BB3F8B-19A4-46F4-A2E1-A90F61D383A4}"/>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0150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09D40-A5D9-48C7-9B4F-837C8012B69C}"/>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3" name="Footer Placeholder 2">
            <a:extLst>
              <a:ext uri="{FF2B5EF4-FFF2-40B4-BE49-F238E27FC236}">
                <a16:creationId xmlns:a16="http://schemas.microsoft.com/office/drawing/2014/main" id="{34DAE24B-782A-4C78-BD1F-41A03628DD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1822A6-1C8D-42F9-84C8-17073A99A9A8}"/>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03790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140E-3FBC-4361-A4EF-B0527089EE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BCD85E-7B9F-4B36-BFDB-C78A1EA7A2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B78460-E3CF-4A17-9FE6-B6A29BB0A5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1E83E-5A3C-4ACD-A4E1-0103DD499FBE}"/>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6" name="Footer Placeholder 5">
            <a:extLst>
              <a:ext uri="{FF2B5EF4-FFF2-40B4-BE49-F238E27FC236}">
                <a16:creationId xmlns:a16="http://schemas.microsoft.com/office/drawing/2014/main" id="{F5D57476-C771-4007-8B1E-0FBCF3CF5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BD2F68-92F5-4475-8A76-DB6727B76DE2}"/>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71461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797E-52BB-449D-B035-6C2497D49B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4C5FC3-0082-460E-B700-7618A43F18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13AF13-EA3D-4E2F-AA25-18692DD93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6E75E-BE65-449B-A89E-C875E0244D75}"/>
              </a:ext>
            </a:extLst>
          </p:cNvPr>
          <p:cNvSpPr>
            <a:spLocks noGrp="1"/>
          </p:cNvSpPr>
          <p:nvPr>
            <p:ph type="dt" sz="half" idx="10"/>
          </p:nvPr>
        </p:nvSpPr>
        <p:spPr/>
        <p:txBody>
          <a:bodyPr/>
          <a:lstStyle/>
          <a:p>
            <a:fld id="{75694306-6CFB-479C-B53C-3E005731DE0A}" type="datetimeFigureOut">
              <a:rPr lang="en-US" smtClean="0"/>
              <a:t>11/9/2023</a:t>
            </a:fld>
            <a:endParaRPr lang="en-US"/>
          </a:p>
        </p:txBody>
      </p:sp>
      <p:sp>
        <p:nvSpPr>
          <p:cNvPr id="6" name="Footer Placeholder 5">
            <a:extLst>
              <a:ext uri="{FF2B5EF4-FFF2-40B4-BE49-F238E27FC236}">
                <a16:creationId xmlns:a16="http://schemas.microsoft.com/office/drawing/2014/main" id="{0E4148C2-64CD-4EA8-8228-B37498EF8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467F49-176F-4738-97D9-9ED962ABC2FF}"/>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645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89B08D-750F-4F23-AE5C-CECD9C2421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99CE99-45DD-4CFB-946E-B50A93449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0F66F-04ED-436E-A325-A24ACE1CA9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94306-6CFB-479C-B53C-3E005731DE0A}" type="datetimeFigureOut">
              <a:rPr lang="en-US" smtClean="0"/>
              <a:t>11/9/2023</a:t>
            </a:fld>
            <a:endParaRPr lang="en-US"/>
          </a:p>
        </p:txBody>
      </p:sp>
      <p:sp>
        <p:nvSpPr>
          <p:cNvPr id="5" name="Footer Placeholder 4">
            <a:extLst>
              <a:ext uri="{FF2B5EF4-FFF2-40B4-BE49-F238E27FC236}">
                <a16:creationId xmlns:a16="http://schemas.microsoft.com/office/drawing/2014/main" id="{13984F5A-EF17-4476-B5C6-3730FFC5A1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F20F75-694A-4CA9-804A-F4EE5C5DEC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159F9-6FBD-4A21-BFBF-AF21A7CE1753}" type="slidenum">
              <a:rPr lang="en-US" smtClean="0"/>
              <a:t>‹#›</a:t>
            </a:fld>
            <a:endParaRPr lang="en-US"/>
          </a:p>
        </p:txBody>
      </p:sp>
    </p:spTree>
    <p:extLst>
      <p:ext uri="{BB962C8B-B14F-4D97-AF65-F5344CB8AC3E}">
        <p14:creationId xmlns:p14="http://schemas.microsoft.com/office/powerpoint/2010/main" val="401272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lcsc.edu/hr/employee-resources/performance-managemen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oogle Shape;147;p23"/>
          <p:cNvPicPr preferRelativeResize="0"/>
          <p:nvPr/>
        </p:nvPicPr>
        <p:blipFill>
          <a:blip r:embed="rId3">
            <a:alphaModFix/>
          </a:blip>
          <a:stretch>
            <a:fillRect/>
          </a:stretch>
        </p:blipFill>
        <p:spPr>
          <a:xfrm>
            <a:off x="330741" y="0"/>
            <a:ext cx="12192000" cy="6858000"/>
          </a:xfrm>
          <a:prstGeom prst="rect">
            <a:avLst/>
          </a:prstGeom>
          <a:noFill/>
          <a:ln>
            <a:noFill/>
          </a:ln>
        </p:spPr>
      </p:pic>
      <p:sp>
        <p:nvSpPr>
          <p:cNvPr id="2" name="Title 1">
            <a:extLst>
              <a:ext uri="{FF2B5EF4-FFF2-40B4-BE49-F238E27FC236}">
                <a16:creationId xmlns:a16="http://schemas.microsoft.com/office/drawing/2014/main" id="{FA9788C2-8FF0-4122-AEE2-1D007A285E90}"/>
              </a:ext>
            </a:extLst>
          </p:cNvPr>
          <p:cNvSpPr>
            <a:spLocks noGrp="1"/>
          </p:cNvSpPr>
          <p:nvPr>
            <p:ph type="ctrTitle"/>
          </p:nvPr>
        </p:nvSpPr>
        <p:spPr>
          <a:xfrm>
            <a:off x="1401417" y="1813755"/>
            <a:ext cx="9212094" cy="1998027"/>
          </a:xfrm>
        </p:spPr>
        <p:txBody>
          <a:bodyPr>
            <a:normAutofit fontScale="90000"/>
          </a:bodyPr>
          <a:lstStyle/>
          <a:p>
            <a:r>
              <a:rPr lang="en-US" sz="7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Performance Evaluations</a:t>
            </a:r>
          </a:p>
        </p:txBody>
      </p:sp>
      <p:sp>
        <p:nvSpPr>
          <p:cNvPr id="3" name="Subtitle 2">
            <a:extLst>
              <a:ext uri="{FF2B5EF4-FFF2-40B4-BE49-F238E27FC236}">
                <a16:creationId xmlns:a16="http://schemas.microsoft.com/office/drawing/2014/main" id="{25518FE9-DB90-4557-949E-4C3BD9DE2948}"/>
              </a:ext>
            </a:extLst>
          </p:cNvPr>
          <p:cNvSpPr>
            <a:spLocks noGrp="1"/>
          </p:cNvSpPr>
          <p:nvPr>
            <p:ph type="subTitle" idx="1"/>
          </p:nvPr>
        </p:nvSpPr>
        <p:spPr>
          <a:xfrm>
            <a:off x="1401417" y="3814006"/>
            <a:ext cx="9422295" cy="1190074"/>
          </a:xfrm>
        </p:spPr>
        <p:txBody>
          <a:bodyPr>
            <a:normAutofit/>
          </a:bodyPr>
          <a:lstStyle/>
          <a:p>
            <a:r>
              <a:rPr lang="en-US" sz="3200" dirty="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HRS, November 10, 2023</a:t>
            </a:r>
          </a:p>
        </p:txBody>
      </p:sp>
      <p:pic>
        <p:nvPicPr>
          <p:cNvPr id="13" name="Picture 12"/>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85655" y="5625537"/>
            <a:ext cx="2801821" cy="1093334"/>
          </a:xfrm>
          <a:prstGeom prst="rect">
            <a:avLst/>
          </a:prstGeom>
        </p:spPr>
      </p:pic>
    </p:spTree>
    <p:extLst>
      <p:ext uri="{BB962C8B-B14F-4D97-AF65-F5344CB8AC3E}">
        <p14:creationId xmlns:p14="http://schemas.microsoft.com/office/powerpoint/2010/main" val="1009473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Performance Review Meeting</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4770537"/>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Schedule in advance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Provide the annual performance review to your employee(s) at least one day before your meeting to discuss the review </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Hold the meeting in a private place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Ensure there are no interruptions  </a:t>
            </a:r>
            <a:endParaRPr kumimoji="0" lang="en-US" sz="2000" b="0" i="0" u="none" strike="noStrike" kern="0" cap="none" spc="0" normalizeH="0" baseline="0" noProof="0" dirty="0">
              <a:ln>
                <a:noFill/>
              </a:ln>
              <a:solidFill>
                <a:srgbClr val="FF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FF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000000"/>
                </a:solidFill>
                <a:effectLst/>
                <a:uLnTx/>
                <a:uFillTx/>
                <a:latin typeface="Arial"/>
                <a:ea typeface="ＭＳ Ｐゴシック"/>
                <a:cs typeface="+mn-cs"/>
              </a:rPr>
              <a:t>Allow ample time for the meeting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000000"/>
                </a:solidFill>
                <a:effectLst/>
                <a:uLnTx/>
                <a:uFillTx/>
                <a:latin typeface="Arial"/>
                <a:ea typeface="ＭＳ Ｐゴシック"/>
                <a:cs typeface="+mn-cs"/>
              </a:rPr>
              <a:t>Set a positive and welcoming tone</a:t>
            </a:r>
          </a:p>
          <a:p>
            <a:pPr marR="0" lvl="0" algn="l" defTabSz="914400" rtl="0" eaLnBrk="1" fontAlgn="base" latinLnBrk="0" hangingPunct="1">
              <a:lnSpc>
                <a:spcPct val="100000"/>
              </a:lnSpc>
              <a:spcBef>
                <a:spcPct val="20000"/>
              </a:spcBef>
              <a:spcAft>
                <a:spcPct val="0"/>
              </a:spcAft>
              <a:buClrTx/>
              <a:buSzTx/>
              <a:tabLst/>
              <a:defRPr/>
            </a:pPr>
            <a:r>
              <a:rPr lang="en-US" sz="2000" b="0" i="0" dirty="0">
                <a:solidFill>
                  <a:srgbClr val="000E1A"/>
                </a:solidFill>
                <a:effectLst/>
                <a:latin typeface="Arial" panose="020B0604020202020204" pitchFamily="34" charset="0"/>
                <a:cs typeface="Arial" panose="020B0604020202020204" pitchFamily="34" charset="0"/>
              </a:rPr>
              <a:t> </a:t>
            </a: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284502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Performance Review Meeting</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4216539"/>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During a difficult message, stick to “Just the Facts: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Follow the order of the evaluation document</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Don’t get emotional</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Allow the employee to make a case, and if they have ample evidence, consider adjusting the review</a:t>
            </a:r>
            <a:br>
              <a:rPr kumimoji="0" lang="en-US" sz="2000" b="0" i="0" u="none" strike="noStrike" kern="0" cap="none" spc="0" normalizeH="0" baseline="0" noProof="0" dirty="0">
                <a:ln>
                  <a:noFill/>
                </a:ln>
                <a:solidFill>
                  <a:srgbClr val="4F5151"/>
                </a:solidFill>
                <a:effectLst/>
                <a:uLnTx/>
                <a:uFillTx/>
                <a:latin typeface="Arial"/>
                <a:ea typeface="ＭＳ Ｐゴシック"/>
              </a:rPr>
            </a:b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kern="0" dirty="0">
                <a:solidFill>
                  <a:srgbClr val="4F5151"/>
                </a:solidFill>
                <a:latin typeface="Arial"/>
                <a:ea typeface="ＭＳ Ｐゴシック"/>
              </a:rPr>
              <a:t>Use active listening - Hear what your employee has to say</a:t>
            </a: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If the staff member becomes angry or upset, stop the meeting and resume at another time or the next day if you cannot refocus the individual</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657290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1895019" y="478971"/>
            <a:ext cx="9982454"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Keys to Delivering the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5078313"/>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Don’t blame others for the message and don’t deliver it unless you have bought into it. </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“I only rated you this way because my manager told me to.”</a:t>
            </a:r>
          </a:p>
          <a:p>
            <a:pPr marL="742950" marR="0" lvl="1" indent="-28575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Treat the employee with respect and professionalism.</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No Surprises!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Major performance concerns should have been addressed prior to delivery of the annual evaluation.</a:t>
            </a:r>
          </a:p>
          <a:p>
            <a:pPr marL="742950" marR="0" lvl="1" indent="-28575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Come prepared with examples</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Engage in active listening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529010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1895019" y="478971"/>
            <a:ext cx="9982454"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Review Checklist</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2885682" y="1308787"/>
            <a:ext cx="8335795" cy="4647426"/>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Allow employee to provide a written response to evaluation if asked</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Be willing to change evaluation rating or language if facts dictate (after considering new information)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Provide a PDF copy of the final version and email it to the employee for their signature and comments</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The employee will email the document to HR with a copy to their supervisor</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Keep a copy for your files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95006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1895019" y="478971"/>
            <a:ext cx="9982454"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Probation Period Evaluations</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2885682" y="1308787"/>
            <a:ext cx="8335795" cy="5016758"/>
          </a:xfrm>
          <a:prstGeom prst="rect">
            <a:avLst/>
          </a:prstGeom>
          <a:noFill/>
        </p:spPr>
        <p:txBody>
          <a:bodyPr wrap="square">
            <a:spAutoFit/>
          </a:bodyPr>
          <a:lstStyle/>
          <a:p>
            <a:pPr marL="342900" marR="0" lvl="1"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Newly hired classified staff are subject to a 6-month (1040 hours) probationary period. (Use the same form as a regular employee – just mark “6-Month Entrance Probation)</a:t>
            </a:r>
            <a:br>
              <a:rPr kumimoji="0" lang="en-US" sz="2000" b="0" i="0" u="none" strike="noStrike" kern="0" cap="none" spc="0" normalizeH="0" baseline="0" noProof="0" dirty="0">
                <a:ln>
                  <a:noFill/>
                </a:ln>
                <a:solidFill>
                  <a:srgbClr val="4F5151"/>
                </a:solidFill>
                <a:effectLst/>
                <a:uLnTx/>
                <a:uFillTx/>
                <a:latin typeface="Arial"/>
                <a:ea typeface="ＭＳ Ｐゴシック"/>
              </a:rPr>
            </a:br>
            <a:endParaRPr kumimoji="0" lang="en-US" sz="2000" b="1" i="0" u="sng" strike="noStrike" kern="0" cap="none" spc="0" normalizeH="0" baseline="0" noProof="0" dirty="0">
              <a:ln>
                <a:noFill/>
              </a:ln>
              <a:solidFill>
                <a:srgbClr val="4F5151"/>
              </a:solidFill>
              <a:effectLst/>
              <a:uLnTx/>
              <a:uFillTx/>
              <a:latin typeface="Arial"/>
              <a:ea typeface="ＭＳ Ｐゴシック"/>
              <a:cs typeface="+mn-cs"/>
            </a:endParaRPr>
          </a:p>
          <a:p>
            <a:pPr marL="342900" marR="0" lvl="1"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Supervisors should review job descriptions and set expectations when the employee begins working. If concerns arise, Supervisors should meet with the employee to coach them and provide opportunities for improvement. (Document it!)</a:t>
            </a:r>
          </a:p>
          <a:p>
            <a:pPr marL="342900" marR="0" lvl="1"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1" i="0" u="sng"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 performance review should be completed at the end of the probationary period to assess progress. </a:t>
            </a:r>
            <a:b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b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Consult with HR if there is a concern that the employee will not pass the probationary period.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73974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391129" y="532455"/>
            <a:ext cx="7122521"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We are here for you!</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2885682" y="1308787"/>
            <a:ext cx="8335795" cy="2062103"/>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Being a supervisor can be challenging, but it is critical to make time for providing feedback, recognition, and discussing concerns with your employee</a:t>
            </a:r>
            <a:b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b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HR is here to advise and assist you, so please reach out to us!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3389000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oogle Shape;147;p23"/>
          <p:cNvPicPr preferRelativeResize="0"/>
          <p:nvPr/>
        </p:nvPicPr>
        <p:blipFill>
          <a:blip r:embed="rId3">
            <a:alphaModFix/>
          </a:blip>
          <a:stretch>
            <a:fillRect/>
          </a:stretch>
        </p:blipFill>
        <p:spPr>
          <a:xfrm>
            <a:off x="0" y="0"/>
            <a:ext cx="12192000" cy="685800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1782" y="1052616"/>
            <a:ext cx="7248436" cy="2828504"/>
          </a:xfrm>
          <a:prstGeom prst="rect">
            <a:avLst/>
          </a:prstGeom>
          <a:effectLst>
            <a:outerShdw blurRad="50800" dist="38100" dir="2700000" algn="tl" rotWithShape="0">
              <a:prstClr val="black">
                <a:alpha val="40000"/>
              </a:prstClr>
            </a:outerShdw>
          </a:effectLst>
        </p:spPr>
      </p:pic>
      <p:sp>
        <p:nvSpPr>
          <p:cNvPr id="8" name="Subtitle 2">
            <a:extLst>
              <a:ext uri="{FF2B5EF4-FFF2-40B4-BE49-F238E27FC236}">
                <a16:creationId xmlns:a16="http://schemas.microsoft.com/office/drawing/2014/main" id="{25518FE9-DB90-4557-949E-4C3BD9DE2948}"/>
              </a:ext>
            </a:extLst>
          </p:cNvPr>
          <p:cNvSpPr>
            <a:spLocks noGrp="1"/>
          </p:cNvSpPr>
          <p:nvPr>
            <p:ph type="subTitle" idx="1"/>
          </p:nvPr>
        </p:nvSpPr>
        <p:spPr>
          <a:xfrm>
            <a:off x="0" y="4962510"/>
            <a:ext cx="12192000" cy="1190074"/>
          </a:xfrm>
        </p:spPr>
        <p:txBody>
          <a:bodyPr>
            <a:normAutofit/>
          </a:bodyPr>
          <a:lstStyle/>
          <a:p>
            <a:endParaRPr lang="en-US" sz="2000" dirty="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p:nvPr/>
        </p:nvSpPr>
        <p:spPr>
          <a:xfrm flipV="1">
            <a:off x="4032247" y="4823183"/>
            <a:ext cx="4127506"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Google Shape;148;p23"/>
          <p:cNvSpPr txBox="1"/>
          <p:nvPr/>
        </p:nvSpPr>
        <p:spPr>
          <a:xfrm>
            <a:off x="0" y="4245610"/>
            <a:ext cx="12192000" cy="628373"/>
          </a:xfrm>
          <a:prstGeom prst="rect">
            <a:avLst/>
          </a:prstGeom>
          <a:noFill/>
          <a:ln>
            <a:noFill/>
          </a:ln>
          <a:effectLst>
            <a:outerShdw blurRad="57150" dist="19050" dir="5400000" algn="bl" rotWithShape="0">
              <a:srgbClr val="000000">
                <a:alpha val="50000"/>
              </a:srgbClr>
            </a:outerShdw>
          </a:effectLst>
        </p:spPr>
        <p:txBody>
          <a:bodyPr spcFirstLastPara="1" wrap="square" lIns="91425" tIns="91425" rIns="91425" bIns="91425" anchor="t" anchorCtr="0">
            <a:normAutofit/>
          </a:bodyPr>
          <a:lstStyle/>
          <a:p>
            <a:pPr algn="ctr"/>
            <a:r>
              <a:rPr lang="en-US" sz="2400" b="1" dirty="0">
                <a:solidFill>
                  <a:schemeClr val="l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Thank you. Questions?</a:t>
            </a:r>
          </a:p>
        </p:txBody>
      </p:sp>
    </p:spTree>
    <p:extLst>
      <p:ext uri="{BB962C8B-B14F-4D97-AF65-F5344CB8AC3E}">
        <p14:creationId xmlns:p14="http://schemas.microsoft.com/office/powerpoint/2010/main" val="1943114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68272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Annual Performance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r>
              <a:rPr lang="en-US" dirty="0"/>
              <a:t>Purpose of Annual Review</a:t>
            </a:r>
            <a:br>
              <a:rPr lang="en-US" dirty="0"/>
            </a:br>
            <a:endParaRPr lang="en-US" dirty="0"/>
          </a:p>
          <a:p>
            <a:pPr lvl="1">
              <a:buFont typeface="Wingdings" panose="05000000000000000000" pitchFamily="2" charset="2"/>
              <a:buChar char="ü"/>
            </a:pPr>
            <a:r>
              <a:rPr lang="en-US" dirty="0"/>
              <a:t>Summarizes employees’ accomplishments, contributions, and areas for development</a:t>
            </a:r>
            <a:br>
              <a:rPr lang="en-US" dirty="0"/>
            </a:br>
            <a:endParaRPr lang="en-US" dirty="0"/>
          </a:p>
          <a:p>
            <a:pPr lvl="1">
              <a:buFont typeface="Wingdings" panose="05000000000000000000" pitchFamily="2" charset="2"/>
              <a:buChar char="ü"/>
            </a:pPr>
            <a:r>
              <a:rPr lang="en-US" dirty="0"/>
              <a:t>Assign overall performance rating for the year</a:t>
            </a:r>
            <a:br>
              <a:rPr lang="en-US" dirty="0"/>
            </a:br>
            <a:endParaRPr lang="en-US" dirty="0"/>
          </a:p>
          <a:p>
            <a:pPr lvl="1">
              <a:buFont typeface="Wingdings" panose="05000000000000000000" pitchFamily="2" charset="2"/>
              <a:buChar char="ü"/>
            </a:pPr>
            <a:r>
              <a:rPr lang="en-US" dirty="0"/>
              <a:t>Career Development – Set goals and expectations for the coming year </a:t>
            </a:r>
          </a:p>
          <a:p>
            <a:pPr marL="0" indent="0">
              <a:buNone/>
            </a:pPr>
            <a:endParaRPr lang="en-US" sz="2800" dirty="0"/>
          </a:p>
        </p:txBody>
      </p:sp>
    </p:spTree>
    <p:extLst>
      <p:ext uri="{BB962C8B-B14F-4D97-AF65-F5344CB8AC3E}">
        <p14:creationId xmlns:p14="http://schemas.microsoft.com/office/powerpoint/2010/main" val="200289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Performance Review Timeline</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November/December</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Employees complete Self-Evaluation and submit to supervisor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December/January</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Managers draft employee appraisals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On or Before January 31st</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Managers hold 1:1 meetings with staff to deliver the evaluation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By January 31st</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Evaluations submitted to HR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1934559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Things to Consider</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There are some tools that you can use as you prepare your annual review documentation</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Job Description and Goals from Previous Evaluation</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Supervisor’s Direct Experience, Observations, and knowledge of employee performance</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Supervisor’s File</a:t>
            </a:r>
          </a:p>
          <a:p>
            <a:pPr marL="1428750" marR="0" lvl="3"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Meeting notes/summaries, compliments, and concerns from customers, previous annual review, etc.</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Employee Self-Evaluation Form </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Performance/Contribution against agreed-upon expectations</a:t>
            </a: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22522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Writing the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Make sure the employee has completed their self-evaluation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FF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Use the self-evaluation to help guide what you write in the annual performance evaluation form</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The self-evaluation will help you gauge how much you and the employee are on the “same page”</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Be specific, for example:</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Examples of accomplishments this past year</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Measurable improvements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Customer praises or complaints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Documented performance coaching or disciplinary action</a:t>
            </a:r>
          </a:p>
          <a:p>
            <a:pPr marL="0" indent="0">
              <a:buNone/>
            </a:pPr>
            <a:endParaRPr lang="en-US" sz="2800" dirty="0"/>
          </a:p>
        </p:txBody>
      </p:sp>
    </p:spTree>
    <p:extLst>
      <p:ext uri="{BB962C8B-B14F-4D97-AF65-F5344CB8AC3E}">
        <p14:creationId xmlns:p14="http://schemas.microsoft.com/office/powerpoint/2010/main" val="2026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Writing the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Write in a manner such that a third-party can read the review and come away with a solid picture of how the employee has performed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Avoid excessive language and unnecessary adjectives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Carefully review the </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hlinkClick r:id="rId4"/>
              </a:rPr>
              <a:t>performance expectation ratings </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and select the level that most accurately reflects the employee’s performance and contributions during the review period </a:t>
            </a:r>
            <a:r>
              <a:rPr kumimoji="0" lang="en-US" sz="2000" b="0" i="1" u="none" strike="noStrike" kern="0" cap="none" spc="0" normalizeH="0" baseline="0" noProof="0" dirty="0">
                <a:ln>
                  <a:noFill/>
                </a:ln>
                <a:solidFill>
                  <a:srgbClr val="4F5151"/>
                </a:solidFill>
                <a:effectLst/>
                <a:uLnTx/>
                <a:uFillTx/>
                <a:latin typeface="Arial"/>
                <a:ea typeface="ＭＳ Ｐゴシック"/>
                <a:cs typeface="+mn-cs"/>
              </a:rPr>
              <a:t>(January 2023 – December 2023)</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1127847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Pitfalls to Avoid</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“Recent Event Effect”- Allowing recent performance events to drive the overall evaluation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Halos and Horns: too much focus on one aspect of performance (either good or bad)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Hero or Villain: rating everyone above average to avoid conflict or rating everyone low because no one can meet your standards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Hollow Criticism: sandwiching negative comments between positive ones without constructive advice on how to improve</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2409268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Pitfalls to Avoid</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Length of Service Trap: research suggests that longer-tenured employees actually perform worse than eager new ones, but we often rate on ‘dedication and loyalty’</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Legal Issues: avoid rating lower for protected absences (FMLA) or complaints (Retaliation), and do not include discussion of those issues in your commentary</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2024843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Rating Scaled Defined</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3600986"/>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Exemplary</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Exceptional performance in all areas of the job</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Exceeding Expectations (Solid Sustained)</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Employee performs above expectations in most areas of the job</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Achieves (Meets Expectations)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The employee is successfully meeting all requirements of the position OR is developing new skills and gaining new knowledge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Does Not Achieve Expectations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sz="2000" b="0" i="0" dirty="0">
                <a:solidFill>
                  <a:srgbClr val="000E1A"/>
                </a:solidFill>
                <a:effectLst/>
                <a:latin typeface="Arial" panose="020B0604020202020204" pitchFamily="34" charset="0"/>
                <a:cs typeface="Arial" panose="020B0604020202020204" pitchFamily="34" charset="0"/>
              </a:rPr>
              <a:t>This employee’s performance or behavior needs improvement and/or is inconsistent or unacceptable. </a:t>
            </a: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56773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1493</TotalTime>
  <Words>1029</Words>
  <Application>Microsoft Office PowerPoint</Application>
  <PresentationFormat>Widescreen</PresentationFormat>
  <Paragraphs>146</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Performance Evaluations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State Presentation</dc:title>
  <dc:creator>Logan J. Fowler</dc:creator>
  <cp:lastModifiedBy>Vikki Swift-Raymond</cp:lastModifiedBy>
  <cp:revision>185</cp:revision>
  <cp:lastPrinted>2020-01-16T18:39:53Z</cp:lastPrinted>
  <dcterms:created xsi:type="dcterms:W3CDTF">2019-11-20T03:49:49Z</dcterms:created>
  <dcterms:modified xsi:type="dcterms:W3CDTF">2023-11-09T22:48:22Z</dcterms:modified>
</cp:coreProperties>
</file>